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29"/>
  </p:notesMasterIdLst>
  <p:handoutMasterIdLst>
    <p:handoutMasterId r:id="rId30"/>
  </p:handoutMasterIdLst>
  <p:sldIdLst>
    <p:sldId id="304" r:id="rId3"/>
    <p:sldId id="336" r:id="rId4"/>
    <p:sldId id="335" r:id="rId5"/>
    <p:sldId id="339" r:id="rId6"/>
    <p:sldId id="337" r:id="rId7"/>
    <p:sldId id="338" r:id="rId8"/>
    <p:sldId id="343" r:id="rId9"/>
    <p:sldId id="344" r:id="rId10"/>
    <p:sldId id="349" r:id="rId11"/>
    <p:sldId id="355" r:id="rId12"/>
    <p:sldId id="347" r:id="rId13"/>
    <p:sldId id="353" r:id="rId14"/>
    <p:sldId id="351" r:id="rId15"/>
    <p:sldId id="354" r:id="rId16"/>
    <p:sldId id="357" r:id="rId17"/>
    <p:sldId id="360" r:id="rId18"/>
    <p:sldId id="348" r:id="rId19"/>
    <p:sldId id="359" r:id="rId20"/>
    <p:sldId id="365" r:id="rId21"/>
    <p:sldId id="364" r:id="rId22"/>
    <p:sldId id="366" r:id="rId23"/>
    <p:sldId id="341" r:id="rId24"/>
    <p:sldId id="326" r:id="rId25"/>
    <p:sldId id="362" r:id="rId26"/>
    <p:sldId id="367" r:id="rId27"/>
    <p:sldId id="332" r:id="rId2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82E3B-01B5-6948-8D46-B872EF83678B}" v="4" dt="2020-07-17T18:32:23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6138"/>
  </p:normalViewPr>
  <p:slideViewPr>
    <p:cSldViewPr snapToGrid="0" snapToObjects="1">
      <p:cViewPr varScale="1">
        <p:scale>
          <a:sx n="154" d="100"/>
          <a:sy n="154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levylab-my.sharepoint.com/personal/akash_levy_365_levylab_org/Documents/Documents/Research/NEM-Relay-CAD/analysis/cforce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levylab-my.sharepoint.com/personal/akash_levy_365_levylab_org/Documents/Documents/Research/NEM-Relay-CAD/analysis/cforce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Sheet1!$B$4:$Q$4</cx:f>
        <cx:lvl ptCount="16" formatCode="0.00000000000000E+00">
          <cx:pt idx="0">4.2611e-07</cx:pt>
          <cx:pt idx="1">4.4131999999999998e-07</cx:pt>
          <cx:pt idx="2">4.1707000000000001e-07</cx:pt>
          <cx:pt idx="3">4.1598e-07</cx:pt>
          <cx:pt idx="4">4.39e-07</cx:pt>
          <cx:pt idx="5">4.3758999999999999e-07</cx:pt>
          <cx:pt idx="6">4.1841e-07</cx:pt>
          <cx:pt idx="7">4.0592999999999998e-07</cx:pt>
          <cx:pt idx="8">4.0162999999999998e-07</cx:pt>
          <cx:pt idx="9">4.0181999999999998e-07</cx:pt>
          <cx:pt idx="10">4.0767e-07</cx:pt>
          <cx:pt idx="11">4.1199999999999998e-07</cx:pt>
          <cx:pt idx="12">4.3013e-07</cx:pt>
          <cx:pt idx="13">4.1633000000000002e-07</cx:pt>
          <cx:pt idx="14">3.9873000000000002e-07</cx:pt>
          <cx:pt idx="15">3.9602000000000002e-07</cx:pt>
        </cx:lvl>
      </cx:numDim>
    </cx:data>
  </cx:chartData>
  <cx:chart>
    <cx:title pos="t" align="ctr" overlay="0">
      <cx:tx>
        <cx:txData>
          <cx:v>Contact Force Distribution (Castor Oil Ambient)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200" b="0" i="0" u="none" strike="noStrike" baseline="0" dirty="0">
              <a:solidFill>
                <a:srgbClr val="000000">
                  <a:lumMod val="65000"/>
                  <a:lumOff val="35000"/>
                </a:srgbClr>
              </a:solidFill>
              <a:latin typeface="Helvetica Neue"/>
              <a:ea typeface="Helvetica Neue"/>
              <a:cs typeface="Helvetica Neue"/>
            </a:rPr>
            <a:t>Contact Force Distribution (Castor Oil Ambient)</a:t>
          </a:r>
        </a:p>
      </cx:txPr>
    </cx:title>
    <cx:plotArea>
      <cx:plotAreaRegion>
        <cx:series layoutId="clusteredColumn" uniqueId="{2A771454-2A8E-6F4B-AA0A-1594A220AAD8}">
          <cx:dataId val="0"/>
          <cx:layoutPr>
            <cx:binning intervalClosed="r">
              <cx:binCount val="5"/>
            </cx:binning>
          </cx:layoutPr>
        </cx:series>
      </cx:plotAreaRegion>
      <cx:axis id="0">
        <cx:catScaling gapWidth="0"/>
        <cx:title>
          <cx:tx>
            <cx:txData>
              <cx:v>Contact Force (N)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Helvetica Neue"/>
                  <a:ea typeface="Helvetica Neue"/>
                  <a:cs typeface="Helvetica Neue"/>
                </a:rPr>
                <a:t>Contact Force (N)</a:t>
              </a:r>
            </a:p>
          </cx:txPr>
        </cx:title>
        <cx:tickLabels/>
        <cx:numFmt formatCode="0.0E+0" sourceLinked="0"/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Helvetica Neue"/>
                  <a:ea typeface="Helvetica Neue"/>
                  <a:cs typeface="Helvetica Neue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Sheet1!$B$7:$Q$7</cx:f>
        <cx:lvl ptCount="16" formatCode="0.00000000000000E+00">
          <cx:pt idx="0">1.8741639482762666</cx:pt>
          <cx:pt idx="1">1.8095712861415756</cx:pt>
          <cx:pt idx="2">1.9147864866808928</cx:pt>
          <cx:pt idx="3">1.9198038367229195</cx:pt>
          <cx:pt idx="4">1.819134396355353</cx:pt>
          <cx:pt idx="5">1.824996000822688</cx:pt>
          <cx:pt idx="6">1.9086541908654189</cx:pt>
          <cx:pt idx="7">1.9673342694553249</cx:pt>
          <cx:pt idx="8">1.9883972810796011</cx:pt>
          <cx:pt idx="9">1.987457070329999</cx:pt>
          <cx:pt idx="10">1.958937375818677</cx:pt>
          <cx:pt idx="11">1.9383495145631071</cx:pt>
          <cx:pt idx="12">1.8566479901425148</cx:pt>
          <cx:pt idx="13">1.9181898974371294</cx:pt>
          <cx:pt idx="14">2.0028590775712893</cx:pt>
          <cx:pt idx="15">2.0165648199585879</cx:pt>
        </cx:lvl>
      </cx:numDim>
    </cx:data>
  </cx:chartData>
  <cx:chart>
    <cx:title pos="t" align="ctr" overlay="0">
      <cx:tx>
        <cx:txData>
          <cx:v>Contact Resistance Distribution (Castor Oil Ambient)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100" b="0" i="0" u="none" strike="noStrike" baseline="0" dirty="0">
              <a:solidFill>
                <a:srgbClr val="000000">
                  <a:lumMod val="65000"/>
                  <a:lumOff val="35000"/>
                </a:srgbClr>
              </a:solidFill>
              <a:latin typeface="Helvetica Neue"/>
              <a:ea typeface="Helvetica Neue"/>
              <a:cs typeface="Helvetica Neue"/>
            </a:rPr>
            <a:t>Contact Resistance Distribution (Castor Oil Ambient)</a:t>
          </a:r>
        </a:p>
      </cx:txPr>
    </cx:title>
    <cx:plotArea>
      <cx:plotAreaRegion>
        <cx:series layoutId="clusteredColumn" uniqueId="{04DF4CA5-CE0A-0841-94B0-6BFCC01B284E}">
          <cx:dataId val="0"/>
          <cx:layoutPr>
            <cx:binning intervalClosed="r">
              <cx:binCount val="5"/>
            </cx:binning>
          </cx:layoutPr>
        </cx:series>
      </cx:plotAreaRegion>
      <cx:axis id="0">
        <cx:catScaling gapWidth="0"/>
        <cx:title>
          <cx:tx>
            <cx:txData>
              <cx:v>Contact Force (N)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Helvetica Neue"/>
                  <a:ea typeface="Helvetica Neue"/>
                  <a:cs typeface="Helvetica Neue"/>
                </a:rPr>
                <a:t>Contact Force (N)</a:t>
              </a:r>
            </a:p>
          </cx:txPr>
        </cx:title>
        <cx:tickLabels/>
        <cx:numFmt formatCode="0.0E+0" sourceLinked="0"/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Helvetica Neue"/>
                  <a:ea typeface="Helvetica Neue"/>
                  <a:cs typeface="Helvetica Neue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7/17/20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7/17/20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05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01ABEB-5AF5-6649-B6E6-1CB299D13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F37F95AE-AD3E-2A43-B09D-837394DD8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79752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2D310C-B1B0-AD45-9D7B-081A70306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010C86CD-9E2A-A348-8BE8-B76817104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736161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9817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62399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0FDE4454-6F61-5242-8032-00C7209C8439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F51C3236-041E-0147-A42F-D0055D30F26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61784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05392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07303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14388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27B985F1-329A-6744-B4BE-02BDB2ACAEF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A4E6-6010-A147-A2B3-C9B3FBBD7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1CC937D-F1FB-E449-8A5B-AECC07EDF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65ED21CF-C819-A043-A8F7-005E9E584A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1E3D24-A22C-E84B-8850-E0B8D4BD29B9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3923E478-5849-1740-ACB4-D9C42752F1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microsoft.com/office/2014/relationships/chartEx" Target="../charts/chartEx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rfmems.sourceforge.net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22008216-8E4C-8945-8EC1-E34A3944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Finite Element Analysis of a Compact Clamped-Clamped NEM Relay</a:t>
            </a: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23D3DB84-266E-8F4B-8B02-B357EFC94F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Akash Levy</a:t>
            </a: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7/17/20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4D5131-A98E-D445-9D80-909316634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/>
              <a:t>Analysis Updates</a:t>
            </a: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DD03-F007-A941-A228-731ACDBD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2CB9-75E5-A54D-BC43-8909F8673E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Time-dependent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Inertial terms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Damping included to prevent instability of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Slowly sweep gate voltage (with relay grounded)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steady-state 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Green curve:</a:t>
            </a:r>
            <a:r>
              <a:rPr lang="en-US" dirty="0"/>
              <a:t> castor 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Blue curve: </a:t>
            </a:r>
            <a:r>
              <a:rPr lang="en-US" dirty="0"/>
              <a:t>vacuum/air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D36F7C6-E845-5E46-A448-3B7EE1FEA33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70211"/>
            <a:ext cx="3779838" cy="2834878"/>
          </a:xfrm>
        </p:spPr>
      </p:pic>
    </p:spTree>
    <p:extLst>
      <p:ext uri="{BB962C8B-B14F-4D97-AF65-F5344CB8AC3E}">
        <p14:creationId xmlns:p14="http://schemas.microsoft.com/office/powerpoint/2010/main" val="404398401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31B2-D0BF-164D-BFD5-01BCF61F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44092-AE5A-3448-B590-00F7FCFE40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cannot be directly modeled with built-in tool when an ambient is present (in both COMSOL and ANSYS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Ambient is required in COMSOL for electric fields to be modeled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penalty-based contact force (spring-based 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using exponential decay for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Conserves system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approach look valid?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B41DE-8D0C-7542-BF93-C5EE77DB436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69130"/>
            <a:ext cx="3779838" cy="2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830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31B2-D0BF-164D-BFD5-01BCF61F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 (previous)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6F3CBB-82FD-1443-B6C4-70329D69846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151"/>
            <a:ext cx="3787775" cy="284299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28C0A7-FD0D-1F41-B2DC-621135C03D7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69130"/>
            <a:ext cx="3779838" cy="2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8081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31B2-D0BF-164D-BFD5-01BCF61F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 (previous)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D3827318-6CE9-5141-8EDC-6B18B4D53A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25983" y="908050"/>
            <a:ext cx="3034459" cy="1824038"/>
          </a:xfrm>
          <a:prstGeom prst="rect">
            <a:avLst/>
          </a:prstGeo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AE31F636-4583-2B47-A841-B266362AB09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326518" y="2840038"/>
            <a:ext cx="3039739" cy="1827212"/>
          </a:xfrm>
          <a:prstGeom prst="rect">
            <a:avLst/>
          </a:prstGeom>
        </p:spPr>
      </p:pic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78B947AD-0A7A-0F4D-9E6A-9C52DD6E41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4984710" y="908050"/>
            <a:ext cx="3564018" cy="1824038"/>
          </a:xfrm>
          <a:prstGeom prst="rect">
            <a:avLst/>
          </a:prstGeo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15C02043-BE3D-CE4B-808B-3BC48AD911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4905826" y="2840038"/>
            <a:ext cx="3721786" cy="1827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1D18F1-8CA5-F544-8061-7C4A190E2685}"/>
              </a:ext>
            </a:extLst>
          </p:cNvPr>
          <p:cNvSpPr txBox="1"/>
          <p:nvPr/>
        </p:nvSpPr>
        <p:spPr>
          <a:xfrm>
            <a:off x="1258480" y="4667250"/>
            <a:ext cx="5418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Stdev Contact Force: 700nN, Stdev Intrinsic Contact Resistance: 1.4 Ω  </a:t>
            </a:r>
          </a:p>
        </p:txBody>
      </p:sp>
    </p:spTree>
    <p:extLst>
      <p:ext uri="{BB962C8B-B14F-4D97-AF65-F5344CB8AC3E}">
        <p14:creationId xmlns:p14="http://schemas.microsoft.com/office/powerpoint/2010/main" val="302011881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D794-81DB-3A46-AC24-8B808AB5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AA5F18-BF5A-D443-857C-9F465AB58A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Conclusion is that we need to optimize contact placement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need multi-pole contact placement for uniform contact resistance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Strategy would be strong addition to a paper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Using rotational symmetry and extract rotation offset from displacement contour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79096A-52C5-FE43-8127-FB92A8B9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20" y="3483557"/>
            <a:ext cx="1388920" cy="578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EAF3A-33C7-7B47-8034-F4EA40650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76" y="4062274"/>
            <a:ext cx="2430610" cy="60186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963B7E7-6B22-0646-B4B4-F6225E9FC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395" y="3084598"/>
            <a:ext cx="4935243" cy="14511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9F8AE2-0B4B-D04D-A79E-8B46A3C03135}"/>
              </a:ext>
            </a:extLst>
          </p:cNvPr>
          <p:cNvSpPr txBox="1"/>
          <p:nvPr/>
        </p:nvSpPr>
        <p:spPr>
          <a:xfrm>
            <a:off x="748909" y="2786412"/>
            <a:ext cx="2834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Asperity-Based Contact Resistance Model</a:t>
            </a:r>
          </a:p>
        </p:txBody>
      </p:sp>
    </p:spTree>
    <p:extLst>
      <p:ext uri="{BB962C8B-B14F-4D97-AF65-F5344CB8AC3E}">
        <p14:creationId xmlns:p14="http://schemas.microsoft.com/office/powerpoint/2010/main" val="150621066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B74C-676F-DA49-957F-5805A4AD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 (now)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B081A-FA39-DE47-88D7-B3811A9982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151"/>
            <a:ext cx="3787775" cy="2842998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6487003-790F-3F44-82DD-54C0C60A5A3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69130"/>
            <a:ext cx="3779838" cy="2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8768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E90A-AD01-DA45-93EE-B5945F1B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Force and Resistance Modeling (now)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A66021E-63C4-C347-A169-15E978B87479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</p:nvPr>
            </p:nvGraphicFramePr>
            <p:xfrm>
              <a:off x="949325" y="908050"/>
              <a:ext cx="3787775" cy="3759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CA66021E-63C4-C347-A169-15E978B874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325" y="908050"/>
                <a:ext cx="3787775" cy="37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DB2FF7BD-0AC6-D648-A2D5-5BFADC8B5C5B}"/>
                  </a:ext>
                </a:extLst>
              </p:cNvPr>
              <p:cNvGraphicFramePr>
                <a:graphicFrameLocks noGrp="1"/>
              </p:cNvGraphicFramePr>
              <p:nvPr>
                <p:ph sz="quarter" idx="11"/>
              </p:nvPr>
            </p:nvGraphicFramePr>
            <p:xfrm>
              <a:off x="4876800" y="908050"/>
              <a:ext cx="3779838" cy="3759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DB2FF7BD-0AC6-D648-A2D5-5BFADC8B5C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6800" y="908050"/>
                <a:ext cx="3779838" cy="3759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511CA8-3956-5B44-99D5-FC5791AE8561}"/>
              </a:ext>
            </a:extLst>
          </p:cNvPr>
          <p:cNvSpPr txBox="1"/>
          <p:nvPr/>
        </p:nvSpPr>
        <p:spPr>
          <a:xfrm>
            <a:off x="948776" y="4667250"/>
            <a:ext cx="5508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Stdev Contact Force: 15nN, Stdev Intrinsic Contact Resistance: 0.067 Ω  </a:t>
            </a:r>
          </a:p>
        </p:txBody>
      </p:sp>
    </p:spTree>
    <p:extLst>
      <p:ext uri="{BB962C8B-B14F-4D97-AF65-F5344CB8AC3E}">
        <p14:creationId xmlns:p14="http://schemas.microsoft.com/office/powerpoint/2010/main" val="297728170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F4F3-1EEE-814D-A0D2-E693B894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Parasitic Extraction: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EA24A-914C-CF48-AC23-DF04E06630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stationary source sweep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Sets each of the 26 relay terminals to 1V and rest to 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Relay terminal list: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Gate on Substrate (x1)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Relay Body (x1)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Contact &amp; Channel (x8)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Landing Pads on Substrate (x16)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Models electric field inside spherical universe from earlier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Extracts mutual capacitance using matrix transformation on Maxwell capacitance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EA69F51-9ED2-894D-B1DB-5B31DD5D650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70211"/>
            <a:ext cx="3779838" cy="2834878"/>
          </a:xfrm>
        </p:spPr>
      </p:pic>
    </p:spTree>
    <p:extLst>
      <p:ext uri="{BB962C8B-B14F-4D97-AF65-F5344CB8AC3E}">
        <p14:creationId xmlns:p14="http://schemas.microsoft.com/office/powerpoint/2010/main" val="134983498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C424-7683-B94B-988B-2F8251CE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PEX Results (OFF)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E0CADE6-D7A0-FC4A-98A7-02D517B7012F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949325" y="908050"/>
          <a:ext cx="770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2">
                  <a:extLst>
                    <a:ext uri="{9D8B030D-6E8A-4147-A177-3AD203B41FA5}">
                      <a16:colId xmlns:a16="http://schemas.microsoft.com/office/drawing/2014/main" val="2013715598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1853879009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1408089287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1604215433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863832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Air/Vacuum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Landing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269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9300"/>
                          </a:solidFill>
                        </a:rPr>
                        <a:t>1.4e-16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1.2e-15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5.7e-16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8.3e-18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032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1.2e-15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9300"/>
                          </a:solidFill>
                        </a:rPr>
                        <a:t>3.2e-16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7.0e-19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9300"/>
                          </a:solidFill>
                        </a:rPr>
                        <a:t>1.2e-16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94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Landing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5.7e-16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7.0e-19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1.3e-19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~0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23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8.3e-18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9300"/>
                          </a:solidFill>
                        </a:rPr>
                        <a:t>1.2e-16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~0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~0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13345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778F3555-EFF1-FB42-A884-321474064E67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2">
                  <a:extLst>
                    <a:ext uri="{9D8B030D-6E8A-4147-A177-3AD203B41FA5}">
                      <a16:colId xmlns:a16="http://schemas.microsoft.com/office/drawing/2014/main" val="2013715598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1853879009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1408089287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1604215433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863832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Castor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Landing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269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4.2e-16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3.2e-15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5.7e-15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4.3e-17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032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3.2e-15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1.1e-15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2.3e-18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9300"/>
                          </a:solidFill>
                        </a:rPr>
                        <a:t>1.4e-16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94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Landing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5.7e-16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2.3e-18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7.4e-19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~0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23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4.3e-17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9300"/>
                          </a:solidFill>
                        </a:rPr>
                        <a:t>1.4e-16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~0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~0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133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CFCD7A-177B-D44D-9C1E-D463332D7E8B}"/>
              </a:ext>
            </a:extLst>
          </p:cNvPr>
          <p:cNvSpPr txBox="1"/>
          <p:nvPr/>
        </p:nvSpPr>
        <p:spPr>
          <a:xfrm>
            <a:off x="948776" y="4695825"/>
            <a:ext cx="588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within a factor of 2 of parallel plate capacitor treatment!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4D019-A16B-B84D-B884-DE951A9ADA6A}"/>
              </a:ext>
            </a:extLst>
          </p:cNvPr>
          <p:cNvSpPr txBox="1"/>
          <p:nvPr/>
        </p:nvSpPr>
        <p:spPr>
          <a:xfrm>
            <a:off x="3997987" y="599261"/>
            <a:ext cx="465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 reference: 40nm minsize inverter capacitance is ~1e-16 F</a:t>
            </a:r>
          </a:p>
        </p:txBody>
      </p:sp>
    </p:spTree>
    <p:extLst>
      <p:ext uri="{BB962C8B-B14F-4D97-AF65-F5344CB8AC3E}">
        <p14:creationId xmlns:p14="http://schemas.microsoft.com/office/powerpoint/2010/main" val="2494559127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2054-EFB9-CF4A-8F1C-AFE8BC60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Analysis with Viscous Damping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C012CB-7725-564F-8DE9-F1F35CF9F9D2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949325" y="908050"/>
          <a:ext cx="770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027">
                  <a:extLst>
                    <a:ext uri="{9D8B030D-6E8A-4147-A177-3AD203B41FA5}">
                      <a16:colId xmlns:a16="http://schemas.microsoft.com/office/drawing/2014/main" val="1634556425"/>
                    </a:ext>
                  </a:extLst>
                </a:gridCol>
                <a:gridCol w="1865897">
                  <a:extLst>
                    <a:ext uri="{9D8B030D-6E8A-4147-A177-3AD203B41FA5}">
                      <a16:colId xmlns:a16="http://schemas.microsoft.com/office/drawing/2014/main" val="3906311601"/>
                    </a:ext>
                  </a:extLst>
                </a:gridCol>
                <a:gridCol w="1108351">
                  <a:extLst>
                    <a:ext uri="{9D8B030D-6E8A-4147-A177-3AD203B41FA5}">
                      <a16:colId xmlns:a16="http://schemas.microsoft.com/office/drawing/2014/main" val="3914072691"/>
                    </a:ext>
                  </a:extLst>
                </a:gridCol>
                <a:gridCol w="1974573">
                  <a:extLst>
                    <a:ext uri="{9D8B030D-6E8A-4147-A177-3AD203B41FA5}">
                      <a16:colId xmlns:a16="http://schemas.microsoft.com/office/drawing/2014/main" val="1145789867"/>
                    </a:ext>
                  </a:extLst>
                </a:gridCol>
                <a:gridCol w="1541462">
                  <a:extLst>
                    <a:ext uri="{9D8B030D-6E8A-4147-A177-3AD203B41FA5}">
                      <a16:colId xmlns:a16="http://schemas.microsoft.com/office/drawing/2014/main" val="283739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Viscosity (Pa 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Damping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68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1.8e-5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5.9e-9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8.5e7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5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1.8e-5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1.0e-8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4.8e7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Castor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67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Castor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17121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94985-9B8A-D442-AC24-D5BE2B0F8A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previously said these seemed unrealistic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Probably better to compute using a proper FEA simulation</a:t>
            </a:r>
          </a:p>
        </p:txBody>
      </p:sp>
    </p:spTree>
    <p:extLst>
      <p:ext uri="{BB962C8B-B14F-4D97-AF65-F5344CB8AC3E}">
        <p14:creationId xmlns:p14="http://schemas.microsoft.com/office/powerpoint/2010/main" val="166260505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8C2A-A2EF-9843-AC7F-95F6A400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Thickness Dimensions: Parametrized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629ACAE1-AAB2-9E43-8AC0-D4C74C7154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91456" y="1206500"/>
            <a:ext cx="662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3259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464006-C78C-4142-8BEC-5667C808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Sweeps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C7FB2-3196-114B-B548-0F7E10D12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rgbClr val="000000"/>
                </a:solidFill>
              </a:rPr>
              <a:t>25ns pull-in time without damping, 50ns with bounce</a:t>
            </a: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rgbClr val="000000"/>
                </a:solidFill>
              </a:rPr>
              <a:t>With damping in air: ~26ns</a:t>
            </a: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rgbClr val="000000"/>
                </a:solidFill>
              </a:rPr>
              <a:t>Viscous fluid damping </a:t>
            </a: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endParaRPr lang="en-US" sz="1800" cap="none" dirty="0">
              <a:solidFill>
                <a:srgbClr val="000000"/>
              </a:solidFill>
            </a:endParaRP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endParaRPr lang="en-US" sz="1800" cap="none" dirty="0">
              <a:solidFill>
                <a:srgbClr val="000000"/>
              </a:solidFill>
            </a:endParaRP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rgbClr val="000000"/>
                </a:solidFill>
              </a:rPr>
              <a:t>Unable to solve with castor oil for some reason</a:t>
            </a: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rgbClr val="000000"/>
                </a:solidFill>
              </a:rPr>
              <a:t>Will structural damping/dissipation play an important role in preventing contact bounce?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7DCDFE-7DBD-484D-A17E-4737A3CC58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69130"/>
            <a:ext cx="3779838" cy="2837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A6CD6-2954-354F-8793-2BC4BCC07F83}"/>
              </a:ext>
            </a:extLst>
          </p:cNvPr>
          <p:cNvSpPr txBox="1"/>
          <p:nvPr/>
        </p:nvSpPr>
        <p:spPr>
          <a:xfrm>
            <a:off x="4899060" y="4021504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Displaying viscous laminar flow in air</a:t>
            </a:r>
          </a:p>
        </p:txBody>
      </p:sp>
    </p:spTree>
    <p:extLst>
      <p:ext uri="{BB962C8B-B14F-4D97-AF65-F5344CB8AC3E}">
        <p14:creationId xmlns:p14="http://schemas.microsoft.com/office/powerpoint/2010/main" val="92786513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6F86-D67C-D949-A0CD-E28484EF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2C3FA-6DDE-484F-9AA4-08916DCD12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rgbClr val="000000"/>
                </a:solidFill>
              </a:rPr>
              <a:t>2D modeling for damping coefficient extraction</a:t>
            </a: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rgbClr val="000000"/>
                </a:solidFill>
              </a:rPr>
              <a:t>Can assume ~0 pressure around perforations and assume thin-film flow (using Reynold’s equation)</a:t>
            </a: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rgbClr val="000000"/>
                </a:solidFill>
              </a:rPr>
              <a:t>Can also go and look at molecular flow regime</a:t>
            </a: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rgbClr val="000000"/>
                </a:solidFill>
              </a:rPr>
              <a:t>COMSOL has tools for both</a:t>
            </a: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endParaRPr lang="en-US" cap="none" dirty="0">
              <a:solidFill>
                <a:srgbClr val="000000"/>
              </a:solidFill>
            </a:endParaRPr>
          </a:p>
          <a:p>
            <a:pPr lvl="0" eaLnBrk="1" hangingPunct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rgbClr val="000000"/>
                </a:solidFill>
              </a:rPr>
              <a:t>On the right: perforated MEMS with computations damping coefficient computed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9739C7-413F-6641-A557-E418BC949EC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5F0D37-E853-3B43-B3D8-2F04A623186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5313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0A00-7A7A-404B-80DC-5461BCE7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ANSYS Plots From CFD</a:t>
            </a:r>
          </a:p>
        </p:txBody>
      </p:sp>
      <p:pic>
        <p:nvPicPr>
          <p:cNvPr id="13" name="Content Placeholder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7B5550C-DC59-2E4C-8797-ECACF5F0D5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56082"/>
            <a:ext cx="3787775" cy="2863136"/>
          </a:xfrm>
        </p:spPr>
      </p:pic>
      <p:pic>
        <p:nvPicPr>
          <p:cNvPr id="17" name="Content Placeholder 1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7B6EDD-9673-434F-A13A-74C75CA0B89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5967" y="2836863"/>
            <a:ext cx="2421503" cy="1830387"/>
          </a:xfrm>
        </p:spPr>
      </p:pic>
      <p:pic>
        <p:nvPicPr>
          <p:cNvPr id="15" name="Content Placeholder 14" descr="A picture containing light&#10;&#10;Description automatically generated">
            <a:extLst>
              <a:ext uri="{FF2B5EF4-FFF2-40B4-BE49-F238E27FC236}">
                <a16:creationId xmlns:a16="http://schemas.microsoft.com/office/drawing/2014/main" id="{12DD18A9-5E66-FC47-BB85-E3BF67D7A84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5560167" y="908050"/>
            <a:ext cx="2413104" cy="18240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C85851-78B6-C645-97BD-38380CF01977}"/>
              </a:ext>
            </a:extLst>
          </p:cNvPr>
          <p:cNvSpPr txBox="1"/>
          <p:nvPr/>
        </p:nvSpPr>
        <p:spPr>
          <a:xfrm>
            <a:off x="5555967" y="2780709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Velocity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76377-1AE6-FE41-B81E-41712A65E0EF}"/>
              </a:ext>
            </a:extLst>
          </p:cNvPr>
          <p:cNvSpPr txBox="1"/>
          <p:nvPr/>
        </p:nvSpPr>
        <p:spPr>
          <a:xfrm>
            <a:off x="5555966" y="89416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Pressure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2918D4-83BF-FB4E-A3DC-73ACD6572502}"/>
              </a:ext>
            </a:extLst>
          </p:cNvPr>
          <p:cNvSpPr txBox="1"/>
          <p:nvPr/>
        </p:nvSpPr>
        <p:spPr>
          <a:xfrm>
            <a:off x="948776" y="1232722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Pressure Contour</a:t>
            </a:r>
          </a:p>
        </p:txBody>
      </p:sp>
    </p:spTree>
    <p:extLst>
      <p:ext uri="{BB962C8B-B14F-4D97-AF65-F5344CB8AC3E}">
        <p14:creationId xmlns:p14="http://schemas.microsoft.com/office/powerpoint/2010/main" val="408490055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5595-154B-8B4B-8505-6B7BA444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for SPICE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B9866-F1BF-1F47-9899-0E233CD12B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Ultimately, we want to work with reduced-order models suitable for SPICE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extract key parameters that capture essence of FEA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Possible simplified model of relay is shown below (from Berkeley)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E2EE8-FA2F-8149-B08F-A9B9809F25E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766257" y="2275368"/>
            <a:ext cx="4074779" cy="2605641"/>
          </a:xfrm>
        </p:spPr>
      </p:pic>
    </p:spTree>
    <p:extLst>
      <p:ext uri="{BB962C8B-B14F-4D97-AF65-F5344CB8AC3E}">
        <p14:creationId xmlns:p14="http://schemas.microsoft.com/office/powerpoint/2010/main" val="8842176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53C1-91BD-0046-8289-95601759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on SPICE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446AAA-472F-704F-A6A4-A5A6039853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Adapted a model found online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Verilog-A Large-Signal RF MEMS Model Library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http://rfmems.sourceforge.net/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Removed a lot of unnecessary features</a:t>
            </a:r>
          </a:p>
          <a:p>
            <a:pPr lvl="3"/>
            <a:r>
              <a:rPr lang="en-US" dirty="0"/>
              <a:t>(Brownian motion, RF-specific stuff)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schooler (Akhilesh) created generators for multi-pole variant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Also developed and currently testing NEM multiplexer SPICE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TODO: compare transient simulations across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CB002-EEAE-0540-B495-8204EDE6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827" y="1509044"/>
            <a:ext cx="1281893" cy="5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6552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BBF8-2299-C24A-B6A7-B63D9292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AE37C-F453-3B40-A969-C59B5B58BD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Finalizing the fluidic stuff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Parasitic extraction in the ON state for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Transient simulation and comparison to SPICE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Parameter sweeps (if time permits and it seems useful)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245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EF04DA-BBBE-DA4E-8448-F4249173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001EE2-C9C8-9242-A8FC-4A02C7278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A01ACF7-0939-4D4D-9241-CA1AD56911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5069694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9CF78A-60DB-A745-AB98-04097AFD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Components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C75B133-BA39-614A-8CD5-2678CEB19D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6151"/>
            <a:ext cx="3787775" cy="284299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4933FF1-F9B6-AE42-85C8-55D81AE901A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3FCBAE-80C9-D449-BD88-D6036F433D40}"/>
              </a:ext>
            </a:extLst>
          </p:cNvPr>
          <p:cNvSpPr txBox="1"/>
          <p:nvPr/>
        </p:nvSpPr>
        <p:spPr>
          <a:xfrm>
            <a:off x="1851594" y="1181485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Spherical Universe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8DD78A5-92AC-5943-8922-605B3A49949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D0D99E-F04F-374B-AD3C-24476B5E0D7E}"/>
              </a:ext>
            </a:extLst>
          </p:cNvPr>
          <p:cNvSpPr txBox="1"/>
          <p:nvPr/>
        </p:nvSpPr>
        <p:spPr>
          <a:xfrm>
            <a:off x="5823107" y="812153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 + Substrate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26DE0C-8480-0642-83A1-E7718E24AD85}"/>
              </a:ext>
            </a:extLst>
          </p:cNvPr>
          <p:cNvSpPr txBox="1"/>
          <p:nvPr/>
        </p:nvSpPr>
        <p:spPr>
          <a:xfrm>
            <a:off x="5547391" y="2599810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Substrate Components</a:t>
            </a:r>
          </a:p>
        </p:txBody>
      </p:sp>
    </p:spTree>
    <p:extLst>
      <p:ext uri="{BB962C8B-B14F-4D97-AF65-F5344CB8AC3E}">
        <p14:creationId xmlns:p14="http://schemas.microsoft.com/office/powerpoint/2010/main" val="348078855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7221-3D4F-314F-837A-33BC1D6D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A4C7E-7F98-6D48-AC5D-A259F42B2D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mesh vs. full mesh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mesh uses swept surface mesh on substrate and poly-Si layers and free tetrahedral elements everywhere else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 mesh uses free tetrahedral elements everywhere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 mesh used for quick analyses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mesh used for harder analyses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27E3BF-A1AD-6A4F-B056-135D6B9747F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2DD90C-3034-3846-B2B9-A391FB724AD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1170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301D-A2B5-A849-97F3-E0913D0B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Constant Determination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2C85B7-37A0-C046-B514-DDF3D8DE3F6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Apply constant nodal force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) across plate area and observe steady-state displacement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Hold anchors fixed against substrate (not shown)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Compute spring constant as: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=26.8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Simplest hand calculation predicts: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=4×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𝐸𝑊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=23.6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/>
                  <a:t>Beam equation where force is applied only at free end of beam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/>
                  <a:t>Assuming entire beam is made of poly-SiGe and no bending of plate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/>
                  <a:t>Not too far off! ANSYS had 25 N/m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2C85B7-37A0-C046-B514-DDF3D8DE3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676" t="-1351" r="-3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907A0D-878B-DD49-BE92-FBD2C9A7FC8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2018D3-E7FC-D64E-8D9C-6DDD654E5A2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E393F-F9A3-6F43-9F91-B730443BDC13}"/>
              </a:ext>
            </a:extLst>
          </p:cNvPr>
          <p:cNvSpPr txBox="1"/>
          <p:nvPr/>
        </p:nvSpPr>
        <p:spPr>
          <a:xfrm>
            <a:off x="5888914" y="847565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Loads</a:t>
            </a:r>
          </a:p>
        </p:txBody>
      </p:sp>
    </p:spTree>
    <p:extLst>
      <p:ext uri="{BB962C8B-B14F-4D97-AF65-F5344CB8AC3E}">
        <p14:creationId xmlns:p14="http://schemas.microsoft.com/office/powerpoint/2010/main" val="126961718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6573-EE59-A34D-8CFA-CC1BF64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and Strain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AB80D1-41F0-7744-9EC8-B6643464E6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Elastic stress and strain can help us understand stressed locations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show points of possible relay fracture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Hot spots appear at corners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Generally look where differential bending is high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a 1e-8 N force: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Maximum stress: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Maximum strain: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C28DD7-3862-B14E-A529-0DB68D0481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51621" y="908050"/>
            <a:ext cx="2430196" cy="18240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B5B4A40-A8E2-EB43-B420-1990B10F4B9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47391" y="2836863"/>
            <a:ext cx="2438655" cy="18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2775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089D-D3B6-1E49-8F70-55A2DACB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Analysis</a:t>
            </a:r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EA9C2437-2B27-CC48-A4DF-DB009357BB7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628246" y="2840038"/>
            <a:ext cx="2436282" cy="1827212"/>
          </a:xfrm>
        </p:spPr>
      </p:pic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34ABC8EE-3F22-3845-A643-401330BE51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19" name="Content Placeholder 18" descr="A picture containing text&#10;&#10;Description automatically generated">
            <a:extLst>
              <a:ext uri="{FF2B5EF4-FFF2-40B4-BE49-F238E27FC236}">
                <a16:creationId xmlns:a16="http://schemas.microsoft.com/office/drawing/2014/main" id="{57A3F598-FD3E-B645-94E0-D2D5726A30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48578" y="2840038"/>
            <a:ext cx="2436282" cy="182721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F0DAD0D-7509-AE4C-8512-3A43E697E9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Shows dominant modes of relay motion (rotational, flexural,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Way to understand relay motion and time constants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also extract spring constant from the first mode</a:t>
            </a:r>
          </a:p>
        </p:txBody>
      </p:sp>
    </p:spTree>
    <p:extLst>
      <p:ext uri="{BB962C8B-B14F-4D97-AF65-F5344CB8AC3E}">
        <p14:creationId xmlns:p14="http://schemas.microsoft.com/office/powerpoint/2010/main" val="301366027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089D-D3B6-1E49-8F70-55A2DACB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Analysis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A9C2437-2B27-CC48-A4DF-DB009357BB7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/>
          <a:stretch/>
        </p:blipFill>
        <p:spPr>
          <a:xfrm>
            <a:off x="1628246" y="2840038"/>
            <a:ext cx="2436282" cy="1827211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4ABC8EE-3F22-3845-A643-401330BE51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/>
          <a:stretch/>
        </p:blipFill>
        <p:spPr>
          <a:xfrm>
            <a:off x="5550694" y="908050"/>
            <a:ext cx="2432050" cy="1824037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7A3F598-FD3E-B645-94E0-D2D5726A30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5548578" y="2840038"/>
            <a:ext cx="2436282" cy="1827211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F0DAD0D-7509-AE4C-8512-3A43E697E9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Shows dominant modes of relay motion (rotational, flexural,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Way to understand relay motion and time constants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also extract spring constant from the first mode</a:t>
            </a:r>
          </a:p>
        </p:txBody>
      </p:sp>
    </p:spTree>
    <p:extLst>
      <p:ext uri="{BB962C8B-B14F-4D97-AF65-F5344CB8AC3E}">
        <p14:creationId xmlns:p14="http://schemas.microsoft.com/office/powerpoint/2010/main" val="179958320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DD03-F007-A941-A228-731ACDBD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2CB9-75E5-A54D-BC43-8909F8673E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Time-dependent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Inertial terms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Damping included to prevent instability of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Slowly sweep gate voltage (with relay grounded)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steady-state 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Green curve:</a:t>
            </a:r>
            <a:r>
              <a:rPr lang="en-US" dirty="0"/>
              <a:t> castor 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Blue curve: </a:t>
            </a:r>
            <a:r>
              <a:rPr lang="en-US" dirty="0"/>
              <a:t>vacuum/air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E22E3-B47F-344B-81DD-F5E5F0CFD66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69130"/>
            <a:ext cx="3779838" cy="2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260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F4DDB1AF-6530-0847-AD47-0C248D613684}"/>
    </a:ext>
  </a:extLst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1026</Words>
  <Application>Microsoft Macintosh PowerPoint</Application>
  <PresentationFormat>On-screen Show (16:9)</PresentationFormat>
  <Paragraphs>216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Helvetica Neue</vt:lpstr>
      <vt:lpstr>Source Sans Pro</vt:lpstr>
      <vt:lpstr>Source Sans Pro Semibold</vt:lpstr>
      <vt:lpstr>Wingdings</vt:lpstr>
      <vt:lpstr>SU_Preso_16x9_v6</vt:lpstr>
      <vt:lpstr>SU_Template_TopBar</vt:lpstr>
      <vt:lpstr>Finite Element Analysis of a Compact Clamped-Clamped NEM Relay</vt:lpstr>
      <vt:lpstr>Relay Thickness Dimensions: Parametrized</vt:lpstr>
      <vt:lpstr>Relay Components</vt:lpstr>
      <vt:lpstr>Meshing</vt:lpstr>
      <vt:lpstr>Spring Constant Determination</vt:lpstr>
      <vt:lpstr>Stress and Strain</vt:lpstr>
      <vt:lpstr>Modal Analysis</vt:lpstr>
      <vt:lpstr>Modal Analysis</vt:lpstr>
      <vt:lpstr>Quasi-Static Analysis</vt:lpstr>
      <vt:lpstr>Quasi-Static Analysis</vt:lpstr>
      <vt:lpstr>Contact Force and Resistance Modeling</vt:lpstr>
      <vt:lpstr>Contact Force and Resistance Modeling (previous)</vt:lpstr>
      <vt:lpstr>Contact Force and Resistance Modeling (previous)</vt:lpstr>
      <vt:lpstr>Contact Force and Resistance Modeling</vt:lpstr>
      <vt:lpstr>Contact Force and Resistance Modeling (now)</vt:lpstr>
      <vt:lpstr>Contact Force and Resistance Modeling (now)</vt:lpstr>
      <vt:lpstr>Parasitic Extraction: Technique</vt:lpstr>
      <vt:lpstr>PEX Results (OFF)</vt:lpstr>
      <vt:lpstr>Modal Analysis with Viscous Damping</vt:lpstr>
      <vt:lpstr>Transient Sweeps</vt:lpstr>
      <vt:lpstr>Other Configurations</vt:lpstr>
      <vt:lpstr>ANSYS Plots From CFD</vt:lpstr>
      <vt:lpstr>Goal for SPICE Model</vt:lpstr>
      <vt:lpstr>Updates on SPICE Model</vt:lpstr>
      <vt:lpstr>Coming Up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Element Analysis of a Compact Clamped-Clamped NEM Relay</dc:title>
  <dc:creator>Akash Levy</dc:creator>
  <cp:lastModifiedBy>Akash Levy</cp:lastModifiedBy>
  <cp:revision>23</cp:revision>
  <dcterms:created xsi:type="dcterms:W3CDTF">2020-04-16T13:20:10Z</dcterms:created>
  <dcterms:modified xsi:type="dcterms:W3CDTF">2020-07-17T18:32:44Z</dcterms:modified>
</cp:coreProperties>
</file>